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70" r:id="rId3"/>
  </p:sldMasterIdLst>
  <p:notesMasterIdLst>
    <p:notesMasterId r:id="rId47"/>
  </p:notesMasterIdLst>
  <p:handoutMasterIdLst>
    <p:handoutMasterId r:id="rId48"/>
  </p:handoutMasterIdLst>
  <p:sldIdLst>
    <p:sldId id="266" r:id="rId4"/>
    <p:sldId id="371" r:id="rId5"/>
    <p:sldId id="372" r:id="rId6"/>
    <p:sldId id="373" r:id="rId7"/>
    <p:sldId id="375" r:id="rId8"/>
    <p:sldId id="374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407" r:id="rId41"/>
    <p:sldId id="408" r:id="rId42"/>
    <p:sldId id="411" r:id="rId43"/>
    <p:sldId id="409" r:id="rId44"/>
    <p:sldId id="410" r:id="rId45"/>
    <p:sldId id="370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371"/>
            <p14:sldId id="372"/>
            <p14:sldId id="373"/>
            <p14:sldId id="375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11"/>
            <p14:sldId id="409"/>
            <p14:sldId id="410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6C7D"/>
    <a:srgbClr val="4D586B"/>
    <a:srgbClr val="5F6C7E"/>
    <a:srgbClr val="BB4646"/>
    <a:srgbClr val="01A2B5"/>
    <a:srgbClr val="02A2B5"/>
    <a:srgbClr val="4687AC"/>
    <a:srgbClr val="6A99A8"/>
    <a:srgbClr val="40799A"/>
    <a:srgbClr val="5D8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4" autoAdjust="0"/>
    <p:restoredTop sz="82557" autoAdjust="0"/>
  </p:normalViewPr>
  <p:slideViewPr>
    <p:cSldViewPr snapToGrid="0" snapToObjects="1">
      <p:cViewPr varScale="1">
        <p:scale>
          <a:sx n="137" d="100"/>
          <a:sy n="137" d="100"/>
        </p:scale>
        <p:origin x="121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3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1E7F-E132-6445-AEED-102945CD4C20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1F886-8654-8C47-A174-271FD89A8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now know a lot of detail about how numbers are stored.</a:t>
            </a:r>
          </a:p>
          <a:p>
            <a:endParaRPr lang="en-US" dirty="0"/>
          </a:p>
          <a:p>
            <a:r>
              <a:rPr lang="en-US" dirty="0"/>
              <a:t>But to show that a numerical program is correct, you’d like to avoid thinking about too many of those details, at least while you are trying to develop an algorithm.</a:t>
            </a:r>
          </a:p>
          <a:p>
            <a:endParaRPr lang="en-US" dirty="0"/>
          </a:p>
          <a:p>
            <a:r>
              <a:rPr lang="en-US" dirty="0"/>
              <a:t>So, in this lesson, you’ll get an overview of a high-level mathematical framework for analyzing errors.</a:t>
            </a:r>
          </a:p>
          <a:p>
            <a:endParaRPr lang="en-US" dirty="0"/>
          </a:p>
          <a:p>
            <a:r>
              <a:rPr lang="en-US" dirty="0"/>
              <a:t>Ok, so let’s get started.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manage to do that, then you can claim that your algorithm or program is “forward stable.”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17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that’s one kind of analysis.</a:t>
            </a:r>
          </a:p>
          <a:p>
            <a:endParaRPr lang="en-US" dirty="0"/>
          </a:p>
          <a:p>
            <a:r>
              <a:rPr lang="en-US" dirty="0"/>
              <a:t>But sometimes it can be very hard to calculate the forward error.</a:t>
            </a:r>
          </a:p>
          <a:p>
            <a:endParaRPr lang="en-US" dirty="0"/>
          </a:p>
          <a:p>
            <a:r>
              <a:rPr lang="en-US" dirty="0"/>
              <a:t>If so, here is something else you can try.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67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with your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31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you can show that it computes the *exact* answer, albeit to a slightly “wrong” problem?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20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is, what if you can show that </a:t>
            </a:r>
            <a:r>
              <a:rPr lang="en-US" dirty="0" err="1"/>
              <a:t>alg</a:t>
            </a:r>
            <a:r>
              <a:rPr lang="en-US" dirty="0"/>
              <a:t>(x) is exactly f(x + delta x), for some delta 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style of analysis is called a “backward stability analysis.”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45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Delta x is called the “backward error.”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18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kind of analysis, your goal is to show that the backward error is small, again, whatever “small” means.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53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you manage to do that, then you can conclude your algorithm or program is “backward stable.”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58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to recap, you will consider two analysis options, forward stability and backward stability.</a:t>
            </a:r>
          </a:p>
          <a:p>
            <a:endParaRPr lang="en-US" dirty="0"/>
          </a:p>
          <a:p>
            <a:r>
              <a:rPr lang="en-US" dirty="0"/>
              <a:t>Sometimes one is easier to do than the other, though it’s often not obvious which to choose.</a:t>
            </a:r>
          </a:p>
          <a:p>
            <a:endParaRPr lang="en-US" dirty="0"/>
          </a:p>
          <a:p>
            <a:r>
              <a:rPr lang="en-US" dirty="0"/>
              <a:t>Though for data analysis, one might argue backward stability is slightly more “natural.”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81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setup.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17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think about what it means.</a:t>
            </a:r>
          </a:p>
          <a:p>
            <a:endParaRPr lang="en-US" dirty="0"/>
          </a:p>
          <a:p>
            <a:r>
              <a:rPr lang="en-US" dirty="0"/>
              <a:t>“x” represents the input data, which is often noisy.</a:t>
            </a:r>
          </a:p>
          <a:p>
            <a:endParaRPr lang="en-US" dirty="0"/>
          </a:p>
          <a:p>
            <a:r>
              <a:rPr lang="en-US" dirty="0"/>
              <a:t>So if your program produces an answer that is within that noise, which is delta x, then you might feel perfectly fine using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39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brief aside, and since the backward error may at first glance seem unnatural, let me motivate its analysis in a different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78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the program is a perturbation of the true function, and furthermore that the true function is smooth and differentiable everywhere.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15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forward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47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can be written as f(x + delta x) – f(x).</a:t>
            </a:r>
          </a:p>
          <a:p>
            <a:endParaRPr lang="en-US" dirty="0"/>
          </a:p>
          <a:p>
            <a:r>
              <a:rPr lang="en-US" dirty="0"/>
              <a:t>Now think back to calculus, when you were young and fancy free.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65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Taylor’s theorem allows us to approximate f(x + delta x).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0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essentially f(x) plus delta x times the first derivative of f.</a:t>
            </a:r>
          </a:p>
          <a:p>
            <a:endParaRPr lang="en-US" dirty="0"/>
          </a:p>
          <a:p>
            <a:r>
              <a:rPr lang="en-US" dirty="0"/>
              <a:t>For this intuitive analysis, don’t worry about the first derivative too much yet; just assume we can compute it.</a:t>
            </a:r>
          </a:p>
          <a:p>
            <a:endParaRPr lang="en-US" dirty="0"/>
          </a:p>
          <a:p>
            <a:r>
              <a:rPr lang="en-US" dirty="0"/>
              <a:t>So, with Taylor’s theorem we can approximate f(x + delta x) minus f(x).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505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just the first derivative times delta x.</a:t>
            </a:r>
          </a:p>
          <a:p>
            <a:endParaRPr lang="en-US" dirty="0"/>
          </a:p>
          <a:p>
            <a:r>
              <a:rPr lang="en-US" dirty="0"/>
              <a:t>So why is that interesting?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342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delta x is the backward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28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if you manage to show the backward error is small, that implies that the forward error is also small.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f(x) is the exact mathematical function you want to calculate.</a:t>
            </a:r>
          </a:p>
          <a:p>
            <a:endParaRPr lang="en-US" dirty="0"/>
          </a:p>
          <a:p>
            <a:r>
              <a:rPr lang="en-US" dirty="0"/>
              <a:t>And what you’ve done is to write an algorithm or program.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02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unless the first derivative is large.</a:t>
            </a:r>
          </a:p>
          <a:p>
            <a:endParaRPr lang="en-US" dirty="0"/>
          </a:p>
          <a:p>
            <a:r>
              <a:rPr lang="en-US" dirty="0"/>
              <a:t>Let’s defer that question for another 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051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how are we going to analyze these forward or backward errors?</a:t>
            </a:r>
          </a:p>
          <a:p>
            <a:endParaRPr lang="en-US" dirty="0"/>
          </a:p>
          <a:p>
            <a:r>
              <a:rPr lang="en-US" dirty="0"/>
              <a:t>Let’s go back to the source of error that the computer introduces, which is rounding error, a consequence of finite-precision.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883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some operation, a plus b.</a:t>
            </a:r>
          </a:p>
          <a:p>
            <a:endParaRPr lang="en-US" dirty="0"/>
          </a:p>
          <a:p>
            <a:r>
              <a:rPr lang="en-US" dirty="0"/>
              <a:t>This is the exact value.</a:t>
            </a:r>
          </a:p>
          <a:p>
            <a:endParaRPr lang="en-US" dirty="0"/>
          </a:p>
          <a:p>
            <a:r>
              <a:rPr lang="en-US" dirty="0"/>
              <a:t>But a computer will produce something different.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69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call that “F-L-of-a-plus-b”.</a:t>
            </a:r>
          </a:p>
          <a:p>
            <a:endParaRPr lang="en-US" dirty="0"/>
          </a:p>
          <a:p>
            <a:r>
              <a:rPr lang="en-US" dirty="0"/>
              <a:t>Think of it as the truncated and rounded version of the true value, a plus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677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need is a model for how this function behaves.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207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by saying it will be close to the true value, a plus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156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what we get in floating point will be that true value times the quantity 1 plus delta.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016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plus delta is a *relative error*.</a:t>
            </a:r>
          </a:p>
          <a:p>
            <a:endParaRPr lang="en-US" dirty="0"/>
          </a:p>
          <a:p>
            <a:r>
              <a:rPr lang="en-US" dirty="0"/>
              <a:t>So what can we say about delta?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781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note that delta will in general depend on the operands, a and b, as well as what operation we are doing.</a:t>
            </a:r>
          </a:p>
          <a:p>
            <a:endParaRPr lang="en-US" dirty="0"/>
          </a:p>
          <a:p>
            <a:r>
              <a:rPr lang="en-US" dirty="0"/>
              <a:t>That’s addition in this example, but you will have relative errors for other operations, like multiplication and division.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952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we usually have no idea *exactly* what the value of delta is, since we don’t know the true answer.</a:t>
            </a:r>
          </a:p>
          <a:p>
            <a:endParaRPr lang="en-US" dirty="0"/>
          </a:p>
          <a:p>
            <a:r>
              <a:rPr lang="en-US" dirty="0"/>
              <a:t>But from our understanding of floating point arithmetic, we *do* know its worst case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02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call that algorithm or program, “</a:t>
            </a:r>
            <a:r>
              <a:rPr lang="en-US" dirty="0" err="1"/>
              <a:t>alg</a:t>
            </a:r>
            <a:r>
              <a:rPr lang="en-US" dirty="0"/>
              <a:t>-of-x”.</a:t>
            </a:r>
          </a:p>
          <a:p>
            <a:endParaRPr lang="en-US" dirty="0"/>
          </a:p>
          <a:p>
            <a:r>
              <a:rPr lang="en-US" dirty="0"/>
              <a:t>Since you can’t represent real numbers exactly, you know from the outset that </a:t>
            </a:r>
            <a:r>
              <a:rPr lang="en-US" dirty="0" err="1"/>
              <a:t>alg</a:t>
            </a:r>
            <a:r>
              <a:rPr lang="en-US" dirty="0"/>
              <a:t>(x) must approximate f(x).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693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 value is epsilon!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737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in machine precision.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084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summarize where you stand.</a:t>
            </a:r>
          </a:p>
          <a:p>
            <a:endParaRPr lang="en-US" dirty="0"/>
          </a:p>
          <a:p>
            <a:r>
              <a:rPr lang="en-US" dirty="0"/>
              <a:t>Given a program or algorithm to compute a function, you want to bound its distance from that function’s true value.</a:t>
            </a:r>
          </a:p>
          <a:p>
            <a:endParaRPr lang="en-US" dirty="0"/>
          </a:p>
          <a:p>
            <a:r>
              <a:rPr lang="en-US" dirty="0"/>
              <a:t>Your measures of distance will be either the forward error or the backward error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To actually, estimate forward and backward error bounds, you need a model of how floating-point arithmetic behaves.</a:t>
            </a:r>
          </a:p>
          <a:p>
            <a:endParaRPr lang="en-US" dirty="0" smtClean="0"/>
          </a:p>
          <a:p>
            <a:r>
              <a:rPr lang="en-US" dirty="0" smtClean="0"/>
              <a:t>For that, you went back to the storage formats.</a:t>
            </a:r>
          </a:p>
          <a:p>
            <a:endParaRPr lang="en-US" dirty="0" smtClean="0"/>
          </a:p>
          <a:p>
            <a:r>
              <a:rPr lang="en-US" dirty="0" smtClean="0"/>
              <a:t>That is, you saw that the concept of machine epsilon will give us a way to start reasoning about the worst-case rounding errors that a program might incur.</a:t>
            </a:r>
          </a:p>
          <a:p>
            <a:endParaRPr lang="en-US" dirty="0" smtClean="0"/>
          </a:p>
          <a:p>
            <a:r>
              <a:rPr lang="en-US" dirty="0" smtClean="0"/>
              <a:t>You now know a lot of detail about how numbers are stored.</a:t>
            </a:r>
          </a:p>
          <a:p>
            <a:endParaRPr lang="en-US" dirty="0" smtClean="0"/>
          </a:p>
          <a:p>
            <a:r>
              <a:rPr lang="en-US" dirty="0" smtClean="0"/>
              <a:t>But to show that a numerical program is correct, you’d like to avoid thinking about too many of those details, at least while you are trying to develop an algorithm.</a:t>
            </a:r>
          </a:p>
          <a:p>
            <a:endParaRPr lang="en-US" dirty="0" smtClean="0"/>
          </a:p>
          <a:p>
            <a:r>
              <a:rPr lang="en-US" dirty="0" smtClean="0"/>
              <a:t>So, in this lesson, you’ll get an overview of a high-level mathematical framework for analyzing errors.</a:t>
            </a:r>
          </a:p>
          <a:p>
            <a:endParaRPr lang="en-US" dirty="0" smtClean="0"/>
          </a:p>
          <a:p>
            <a:r>
              <a:rPr lang="en-US" dirty="0" smtClean="0"/>
              <a:t>Ok, so let’s get started.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26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consider the absolute difference between them.</a:t>
            </a:r>
          </a:p>
          <a:p>
            <a:endParaRPr lang="en-US" dirty="0"/>
          </a:p>
          <a:p>
            <a:r>
              <a:rPr lang="en-US" dirty="0"/>
              <a:t>How large could that 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37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could bound the absolute error, that would tell us whether we had a sufficiently accurate algorithm.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7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absolute difference is called the “forward error.”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60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you manage to calculate an upper-bound on the forward error, you’ve done a “forward stability analysis.”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33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Naturally, your goal is to show that the forward error is “small.”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96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33538" y="1110075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28815" y="1110075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093392"/>
            <a:ext cx="8110832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6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104932"/>
            <a:ext cx="4213956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2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dirty="0"/>
              <a:t>Does my (numerical) program compute the right answer?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sz="2000" dirty="0"/>
              <a:t>A framework for error analysis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6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8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8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7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9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2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6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9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1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9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4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1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69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19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07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0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3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2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1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1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4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8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82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4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51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0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9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32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57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5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4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94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51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27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3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0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2715</TotalTime>
  <Words>1203</Words>
  <Application>Microsoft Macintosh PowerPoint</Application>
  <PresentationFormat>On-screen Show (16:9)</PresentationFormat>
  <Paragraphs>157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Helvetica</vt:lpstr>
      <vt:lpstr>Vitesse</vt:lpstr>
      <vt:lpstr>Vitesse Bold</vt:lpstr>
      <vt:lpstr>Vitesse Medium</vt:lpstr>
      <vt:lpstr>Half Page Slash</vt:lpstr>
      <vt:lpstr>Full Page Layout</vt:lpstr>
      <vt:lpstr>Head Shot</vt:lpstr>
      <vt:lpstr>Introduction to Computing for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www.gatech.edu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Tsao, Jinn-Wei</cp:lastModifiedBy>
  <cp:revision>217</cp:revision>
  <dcterms:created xsi:type="dcterms:W3CDTF">2017-01-20T18:55:05Z</dcterms:created>
  <dcterms:modified xsi:type="dcterms:W3CDTF">2017-09-25T22:48:44Z</dcterms:modified>
</cp:coreProperties>
</file>